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1" r:id="rId3"/>
    <p:sldId id="257" r:id="rId4"/>
    <p:sldId id="258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79" r:id="rId13"/>
    <p:sldId id="280" r:id="rId14"/>
    <p:sldId id="296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90" r:id="rId23"/>
    <p:sldId id="289" r:id="rId24"/>
    <p:sldId id="291" r:id="rId25"/>
    <p:sldId id="292" r:id="rId26"/>
    <p:sldId id="295" r:id="rId27"/>
    <p:sldId id="273" r:id="rId28"/>
    <p:sldId id="298" r:id="rId29"/>
    <p:sldId id="301" r:id="rId30"/>
    <p:sldId id="302" r:id="rId31"/>
    <p:sldId id="304" r:id="rId32"/>
    <p:sldId id="299" r:id="rId33"/>
    <p:sldId id="300" r:id="rId3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6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96665" y="546353"/>
            <a:ext cx="2141220" cy="998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557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3048000"/>
            <a:ext cx="7162800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829"/>
              </a:lnSpc>
            </a:pPr>
            <a:r>
              <a:rPr spc="-10" dirty="0" smtClean="0">
                <a:solidFill>
                  <a:srgbClr val="0070C0"/>
                </a:solidFill>
              </a:rPr>
              <a:t>Planning</a:t>
            </a:r>
            <a:r>
              <a:rPr lang="en-IN" spc="-10" dirty="0" smtClean="0">
                <a:solidFill>
                  <a:srgbClr val="0070C0"/>
                </a:solidFill>
              </a:rPr>
              <a:t> in AI</a:t>
            </a:r>
            <a:endParaRPr spc="-1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92238" y="609600"/>
            <a:ext cx="8194561" cy="5562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2201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l="3333" t="8681" r="5833" b="1302"/>
          <a:stretch/>
        </p:blipFill>
        <p:spPr>
          <a:xfrm>
            <a:off x="304800" y="457200"/>
            <a:ext cx="8686800" cy="6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33" t="5534" r="2500" b="20356"/>
          <a:stretch/>
        </p:blipFill>
        <p:spPr>
          <a:xfrm>
            <a:off x="228600" y="838200"/>
            <a:ext cx="8610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0" t="4052" r="29166" b="11463"/>
          <a:stretch/>
        </p:blipFill>
        <p:spPr>
          <a:xfrm>
            <a:off x="228600" y="533400"/>
            <a:ext cx="8440821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v2/resize:fit:700/1*r_2qFEssJdqiTnB7jops1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643303" y="676275"/>
            <a:ext cx="7510096" cy="50482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798300" y="910971"/>
            <a:ext cx="7335000" cy="5267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792196" y="1295400"/>
            <a:ext cx="7504484" cy="47339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37653" y="981074"/>
            <a:ext cx="8095219" cy="4448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85847" y="676275"/>
            <a:ext cx="8248505" cy="5648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" t="5729" r="13333" b="1302"/>
          <a:stretch/>
        </p:blipFill>
        <p:spPr>
          <a:xfrm>
            <a:off x="438706" y="729802"/>
            <a:ext cx="8703019" cy="55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25962" y="457200"/>
            <a:ext cx="8214803" cy="533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720355" y="682398"/>
            <a:ext cx="7339418" cy="51056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13554" y="1143000"/>
            <a:ext cx="7663645" cy="4657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9413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794038" y="904875"/>
            <a:ext cx="7288068" cy="4762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7387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381000" y="676275"/>
            <a:ext cx="8001000" cy="5343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699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99318" y="529970"/>
            <a:ext cx="7840563" cy="5657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525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l="5000" t="-174" r="3333" b="5729"/>
          <a:stretch/>
        </p:blipFill>
        <p:spPr>
          <a:xfrm>
            <a:off x="152400" y="381000"/>
            <a:ext cx="8851140" cy="62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4" name="Rectangle 3"/>
          <p:cNvSpPr/>
          <p:nvPr/>
        </p:nvSpPr>
        <p:spPr>
          <a:xfrm>
            <a:off x="695577" y="6011802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Figure shows an air cargo transport problem involving loading and unloading cargo and ﬂying it from place to place. 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06" y="1304984"/>
            <a:ext cx="7639557" cy="4706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468" y="290647"/>
            <a:ext cx="5833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/>
              <a:t>Example: Air cargo transport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4" name="Rectangle 3"/>
          <p:cNvSpPr/>
          <p:nvPr/>
        </p:nvSpPr>
        <p:spPr>
          <a:xfrm>
            <a:off x="695577" y="6011802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Figure  problem of changing a ﬂat tire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24468" y="290647"/>
            <a:ext cx="6538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Example: The spare tire problem</a:t>
            </a:r>
            <a:endParaRPr lang="en-IN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2" y="1371600"/>
            <a:ext cx="747414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4" name="Rectangle 3"/>
          <p:cNvSpPr/>
          <p:nvPr/>
        </p:nvSpPr>
        <p:spPr>
          <a:xfrm>
            <a:off x="695577" y="6011802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Figure The blocks world </a:t>
            </a:r>
          </a:p>
        </p:txBody>
      </p:sp>
      <p:sp>
        <p:nvSpPr>
          <p:cNvPr id="6" name="Rectangle 5"/>
          <p:cNvSpPr/>
          <p:nvPr/>
        </p:nvSpPr>
        <p:spPr>
          <a:xfrm>
            <a:off x="724468" y="290647"/>
            <a:ext cx="5580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Example: The blocks world </a:t>
            </a:r>
            <a:endParaRPr lang="en-IN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676242" y="1219200"/>
            <a:ext cx="7969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dirty="0" smtClean="0"/>
              <a:t>One of the most famous planning domains is known as the blocks world.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 The blocks can be stacked, but only one block can ﬁt directly on top of another.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 A robot arm can pick up a block and move it to another position, either on the table or on top of another block.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The arm can pick up only one block at a time, so it cannot pick up a block that has another one on it.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The goal will always be to build one or more stacks of blocks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798112"/>
            <a:ext cx="5429250" cy="21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685800" y="914400"/>
            <a:ext cx="7902786" cy="503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4" name="Rectangle 3"/>
          <p:cNvSpPr/>
          <p:nvPr/>
        </p:nvSpPr>
        <p:spPr>
          <a:xfrm>
            <a:off x="695577" y="6280014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Figure The blocks world </a:t>
            </a:r>
          </a:p>
        </p:txBody>
      </p:sp>
      <p:sp>
        <p:nvSpPr>
          <p:cNvPr id="6" name="Rectangle 5"/>
          <p:cNvSpPr/>
          <p:nvPr/>
        </p:nvSpPr>
        <p:spPr>
          <a:xfrm>
            <a:off x="724468" y="290647"/>
            <a:ext cx="5580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Example: The blocks world </a:t>
            </a:r>
            <a:endParaRPr lang="en-IN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52" y="4149871"/>
            <a:ext cx="5429250" cy="21301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44958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80" y="2819400"/>
            <a:ext cx="4275620" cy="10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4" name="Rectangle 3"/>
          <p:cNvSpPr/>
          <p:nvPr/>
        </p:nvSpPr>
        <p:spPr>
          <a:xfrm>
            <a:off x="-885627" y="6201021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Figure The blocks world </a:t>
            </a:r>
          </a:p>
        </p:txBody>
      </p:sp>
      <p:sp>
        <p:nvSpPr>
          <p:cNvPr id="6" name="Rectangle 5"/>
          <p:cNvSpPr/>
          <p:nvPr/>
        </p:nvSpPr>
        <p:spPr>
          <a:xfrm>
            <a:off x="724468" y="290647"/>
            <a:ext cx="5580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Example: The blocks world </a:t>
            </a:r>
            <a:endParaRPr lang="en-IN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72" y="4188207"/>
            <a:ext cx="5239002" cy="2012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17" y="1066800"/>
            <a:ext cx="7274859" cy="297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86401" y="4202682"/>
            <a:ext cx="31892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A planning problem in the blocks world: building a three-block tower. One solution is the sequence</a:t>
            </a:r>
          </a:p>
          <a:p>
            <a:r>
              <a:rPr lang="en-IN" dirty="0" smtClean="0"/>
              <a:t> </a:t>
            </a:r>
            <a:r>
              <a:rPr lang="en-IN" b="1" i="1" dirty="0" smtClean="0"/>
              <a:t>[</a:t>
            </a:r>
            <a:r>
              <a:rPr lang="en-IN" b="1" i="1" dirty="0" err="1" smtClean="0"/>
              <a:t>MoveToTable</a:t>
            </a:r>
            <a:r>
              <a:rPr lang="en-IN" b="1" i="1" dirty="0" smtClean="0"/>
              <a:t>(C,A),Move(</a:t>
            </a:r>
            <a:r>
              <a:rPr lang="en-IN" b="1" i="1" dirty="0" err="1" smtClean="0"/>
              <a:t>B,Table,C</a:t>
            </a:r>
            <a:r>
              <a:rPr lang="en-IN" b="1" i="1" dirty="0" smtClean="0"/>
              <a:t>),Move(</a:t>
            </a:r>
            <a:r>
              <a:rPr lang="en-IN" b="1" i="1" dirty="0" err="1" smtClean="0"/>
              <a:t>A,Table,B</a:t>
            </a:r>
            <a:r>
              <a:rPr lang="en-IN" b="1" i="1" dirty="0" smtClean="0"/>
              <a:t>)].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6882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28600"/>
            <a:ext cx="7391400" cy="62360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73028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91084"/>
            <a:ext cx="8229600" cy="6248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822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759356" y="152400"/>
            <a:ext cx="7013044" cy="3505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pic>
        <p:nvPicPr>
          <p:cNvPr id="4" name="object 2"/>
          <p:cNvPicPr/>
          <p:nvPr/>
        </p:nvPicPr>
        <p:blipFill rotWithShape="1">
          <a:blip r:embed="rId3" cstate="print">
            <a:grayscl/>
          </a:blip>
          <a:srcRect t="26726"/>
          <a:stretch/>
        </p:blipFill>
        <p:spPr>
          <a:xfrm>
            <a:off x="759357" y="3962400"/>
            <a:ext cx="7241644" cy="250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502993" y="981075"/>
            <a:ext cx="8084087" cy="44100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5221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602223" y="904875"/>
            <a:ext cx="7901739" cy="4743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649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r="6666" b="4253"/>
          <a:stretch/>
        </p:blipFill>
        <p:spPr>
          <a:xfrm>
            <a:off x="304800" y="228600"/>
            <a:ext cx="8534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6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l="4167" t="2778" r="6667" b="7205"/>
          <a:stretch/>
        </p:blipFill>
        <p:spPr>
          <a:xfrm>
            <a:off x="381000" y="533400"/>
            <a:ext cx="8153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l="2500" t="5729" r="6666" b="4253"/>
          <a:stretch/>
        </p:blipFill>
        <p:spPr>
          <a:xfrm>
            <a:off x="-1" y="457200"/>
            <a:ext cx="89866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215</Words>
  <Application>Microsoft Office PowerPoint</Application>
  <PresentationFormat>On-screen Show (4:3)</PresentationFormat>
  <Paragraphs>40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Planning in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Windows User</dc:creator>
  <cp:lastModifiedBy>Admin</cp:lastModifiedBy>
  <cp:revision>22</cp:revision>
  <dcterms:created xsi:type="dcterms:W3CDTF">2024-04-02T12:27:31Z</dcterms:created>
  <dcterms:modified xsi:type="dcterms:W3CDTF">2024-04-16T07:22:02Z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2024-04-02T00:00:00Z</vt:filetime>
  </property>
  <property fmtid="{D5CDD505-2E9C-101B-9397-08002B2CF9AE}" pid="5" name="Producer">
    <vt:lpwstr>Microsoft® PowerPoint® 2016</vt:lpwstr>
  </property>
</Properties>
</file>